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60" r:id="rId4"/>
    <p:sldId id="261" r:id="rId5"/>
    <p:sldId id="292" r:id="rId6"/>
    <p:sldId id="293" r:id="rId7"/>
    <p:sldId id="295" r:id="rId8"/>
    <p:sldId id="294" r:id="rId9"/>
    <p:sldId id="262" r:id="rId10"/>
    <p:sldId id="263" r:id="rId11"/>
    <p:sldId id="264" r:id="rId12"/>
    <p:sldId id="296" r:id="rId13"/>
    <p:sldId id="265" r:id="rId14"/>
    <p:sldId id="297" r:id="rId15"/>
    <p:sldId id="298" r:id="rId16"/>
    <p:sldId id="267" r:id="rId17"/>
    <p:sldId id="268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1" r:id="rId28"/>
    <p:sldId id="282" r:id="rId29"/>
    <p:sldId id="284" r:id="rId30"/>
    <p:sldId id="285" r:id="rId31"/>
    <p:sldId id="286" r:id="rId32"/>
    <p:sldId id="288" r:id="rId33"/>
    <p:sldId id="291" r:id="rId34"/>
    <p:sldId id="290" r:id="rId35"/>
  </p:sldIdLst>
  <p:sldSz cx="9144000" cy="6858000" type="screen4x3"/>
  <p:notesSz cx="7099300" cy="10234613"/>
  <p:defaultTextStyle>
    <a:defPPr>
      <a:defRPr lang="en-C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8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429" autoAdjust="0"/>
  </p:normalViewPr>
  <p:slideViewPr>
    <p:cSldViewPr>
      <p:cViewPr varScale="1">
        <p:scale>
          <a:sx n="52" d="100"/>
          <a:sy n="52" d="100"/>
        </p:scale>
        <p:origin x="1926" y="54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917" cy="512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0726" y="0"/>
            <a:ext cx="3076917" cy="5120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43793-39EC-4F36-9A42-7910C3554A8F}" type="datetimeFigureOut">
              <a:rPr lang="en-US" smtClean="0"/>
              <a:pPr/>
              <a:t>30-Aug-17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0920"/>
            <a:ext cx="3076917" cy="512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0726" y="9720920"/>
            <a:ext cx="3076917" cy="5120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A98E4-5BE1-43D4-AA06-7359E811ED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98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74D1224-D2BB-495A-AC9E-79CB17EBDFB0}" type="datetimeFigureOut">
              <a:rPr lang="en-US"/>
              <a:pPr>
                <a:defRPr/>
              </a:pPr>
              <a:t>30-Aug-17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5"/>
            <a:ext cx="3076363" cy="5117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5" y="9721105"/>
            <a:ext cx="3076363" cy="5117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6A9881-8487-4C6E-8D0E-74CC8473891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48214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CBDF8BB-0898-4DD5-A04C-17C2980AAD48}" type="slidenum">
              <a:rPr lang="en-CA">
                <a:latin typeface="Arial" charset="0"/>
                <a:cs typeface="Arial" charset="0"/>
              </a:rPr>
              <a:pPr/>
              <a:t>1</a:t>
            </a:fld>
            <a:endParaRPr lang="en-CA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programming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6A9881-8487-4C6E-8D0E-74CC8473891D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142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(line 22) is a static method defined in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for launching a stand-alone JavaFX application.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normally places UI controls in a scene and displays the scene in a stage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is a window. </a:t>
            </a: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called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 stage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automatically created by the JVM when the application is launched.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 names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 using the analogy from the theater.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6A9881-8487-4C6E-8D0E-74CC8473891D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7040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container classes, called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panes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automatically laying out the nodes in a desired location and size. </a:t>
            </a:r>
            <a:b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6A9881-8487-4C6E-8D0E-74CC8473891D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466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encrypted-tbn0.gstatic.com/images?q=tbn:ANd9GcR4Bt44O92iWuOTUVmHTm47x5v6IF7FcD1UmHST8ixlI4AMKzN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912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om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38" y="30163"/>
            <a:ext cx="2071687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867424"/>
            <a:ext cx="6400800" cy="990600"/>
          </a:xfrm>
        </p:spPr>
        <p:txBody>
          <a:bodyPr/>
          <a:lstStyle>
            <a:lvl1pPr marL="0" indent="0" algn="ctr">
              <a:buNone/>
              <a:defRPr sz="2000" b="1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B7D20-186D-4982-9924-FF1FB1887D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D39FE-F508-4B38-847D-B59B389F04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55CCB-B4BA-4D37-84E5-309F09B4A5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3058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30564D-B158-4614-A1FC-27CB759AC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9" name="Picture 6" descr="bzu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24588"/>
            <a:ext cx="95567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>
            <a:off x="285750" y="998538"/>
            <a:ext cx="5072063" cy="1587"/>
          </a:xfrm>
          <a:prstGeom prst="line">
            <a:avLst/>
          </a:prstGeom>
          <a:ln w="31750">
            <a:solidFill>
              <a:srgbClr val="3B780E"/>
            </a:solidFill>
          </a:ln>
          <a:effectLst>
            <a:outerShdw blurRad="1143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67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84783"/>
            <a:ext cx="3297253" cy="4088593"/>
          </a:xfrm>
          <a:prstGeom prst="rect">
            <a:avLst/>
          </a:prstGeom>
        </p:spPr>
      </p:pic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-36512" y="1844824"/>
            <a:ext cx="6622504" cy="2727335"/>
          </a:xfrm>
        </p:spPr>
        <p:txBody>
          <a:bodyPr/>
          <a:lstStyle/>
          <a:p>
            <a:r>
              <a:rPr lang="en-US" sz="115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JavaFX Basics</a:t>
            </a: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4797152"/>
            <a:ext cx="6581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A78C01-B511-4CDB-B5A1-976F5CA8A83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5040560" cy="762000"/>
          </a:xfrm>
          <a:noFill/>
        </p:spPr>
        <p:txBody>
          <a:bodyPr/>
          <a:lstStyle/>
          <a:p>
            <a:r>
              <a:rPr lang="en-US" altLang="en-US" sz="5400" dirty="0"/>
              <a:t>Display a Shape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5040560" cy="576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7144"/>
            <a:ext cx="2587402" cy="282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139" y="3212976"/>
            <a:ext cx="3211471" cy="2408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03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68B1D8-D2DC-49BE-8CE8-68CCAD1399E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18728"/>
            <a:ext cx="5760640" cy="762000"/>
          </a:xfrm>
          <a:noFill/>
        </p:spPr>
        <p:txBody>
          <a:bodyPr/>
          <a:lstStyle/>
          <a:p>
            <a:r>
              <a:rPr lang="en-US" altLang="en-US" sz="5400" dirty="0"/>
              <a:t>Binding Properties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89856"/>
            <a:ext cx="8610600" cy="2743200"/>
          </a:xfrm>
          <a:noFill/>
        </p:spPr>
        <p:txBody>
          <a:bodyPr/>
          <a:lstStyle/>
          <a:p>
            <a:r>
              <a:rPr lang="en-US" altLang="en-US" sz="2800" dirty="0"/>
              <a:t> </a:t>
            </a:r>
            <a:r>
              <a:rPr lang="en-US" altLang="en-US" sz="2800" b="1" dirty="0"/>
              <a:t>JavaFX</a:t>
            </a:r>
            <a:r>
              <a:rPr lang="en-US" altLang="en-US" sz="2800" dirty="0"/>
              <a:t> introduces a new concept called </a:t>
            </a:r>
            <a:r>
              <a:rPr lang="en-US" altLang="en-US" sz="2800" b="1" i="1" dirty="0">
                <a:solidFill>
                  <a:srgbClr val="C00000"/>
                </a:solidFill>
              </a:rPr>
              <a:t>binding</a:t>
            </a:r>
            <a:r>
              <a:rPr lang="en-US" altLang="en-US" sz="2800" i="1" dirty="0">
                <a:solidFill>
                  <a:srgbClr val="C00000"/>
                </a:solidFill>
              </a:rPr>
              <a:t> </a:t>
            </a:r>
            <a:r>
              <a:rPr lang="en-US" altLang="en-US" sz="2800" b="1" i="1" dirty="0">
                <a:solidFill>
                  <a:srgbClr val="C00000"/>
                </a:solidFill>
              </a:rPr>
              <a:t>property</a:t>
            </a:r>
            <a:r>
              <a:rPr lang="en-US" altLang="en-US" sz="2800" dirty="0">
                <a:solidFill>
                  <a:srgbClr val="C00000"/>
                </a:solidFill>
              </a:rPr>
              <a:t> </a:t>
            </a:r>
            <a:r>
              <a:rPr lang="en-US" altLang="en-US" sz="2800" dirty="0"/>
              <a:t>that enables a </a:t>
            </a:r>
            <a:r>
              <a:rPr lang="en-US" altLang="en-US" sz="2800" b="1" i="1" dirty="0"/>
              <a:t>target object</a:t>
            </a:r>
            <a:r>
              <a:rPr lang="en-US" altLang="en-US" sz="2800" b="1" dirty="0"/>
              <a:t> </a:t>
            </a:r>
            <a:r>
              <a:rPr lang="en-US" altLang="en-US" sz="2800" dirty="0"/>
              <a:t>to be bound to a </a:t>
            </a:r>
            <a:r>
              <a:rPr lang="en-US" altLang="en-US" sz="2800" b="1" i="1" dirty="0"/>
              <a:t>source object</a:t>
            </a:r>
            <a:r>
              <a:rPr lang="en-US" altLang="en-US" sz="2800" dirty="0"/>
              <a:t>. </a:t>
            </a:r>
          </a:p>
          <a:p>
            <a:pPr lvl="1"/>
            <a:r>
              <a:rPr lang="en-US" altLang="en-US" dirty="0"/>
              <a:t> If the value in the source object changes, the target property is also changed automatically. </a:t>
            </a:r>
          </a:p>
          <a:p>
            <a:r>
              <a:rPr lang="en-US" altLang="en-US" sz="2800" dirty="0"/>
              <a:t> The target object is simply called a </a:t>
            </a:r>
            <a:r>
              <a:rPr lang="en-US" altLang="en-US" sz="2800" b="1" i="1" dirty="0">
                <a:solidFill>
                  <a:srgbClr val="C00000"/>
                </a:solidFill>
              </a:rPr>
              <a:t>binding object</a:t>
            </a:r>
            <a:r>
              <a:rPr lang="en-US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en-US" sz="2800" dirty="0"/>
              <a:t>or a </a:t>
            </a:r>
            <a:r>
              <a:rPr lang="en-US" altLang="en-US" sz="2800" b="1" i="1" dirty="0">
                <a:solidFill>
                  <a:srgbClr val="C00000"/>
                </a:solidFill>
              </a:rPr>
              <a:t>binding property</a:t>
            </a:r>
            <a:r>
              <a:rPr lang="en-US" altLang="en-US" sz="2800" dirty="0"/>
              <a:t>. </a:t>
            </a:r>
            <a:endParaRPr lang="en-US" altLang="en-US" sz="2500" dirty="0">
              <a:cs typeface="Courier New" pitchFamily="49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04" y="4509120"/>
            <a:ext cx="5328592" cy="2111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01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68B1D8-D2DC-49BE-8CE8-68CCAD1399E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18728"/>
            <a:ext cx="5760640" cy="762000"/>
          </a:xfrm>
          <a:noFill/>
        </p:spPr>
        <p:txBody>
          <a:bodyPr/>
          <a:lstStyle/>
          <a:p>
            <a:r>
              <a:rPr lang="en-US" altLang="en-US" sz="5400" dirty="0"/>
              <a:t>Binding Properties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897192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26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4B458D-9A49-44B1-8DC8-3045F6767FE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8712968" cy="1312168"/>
          </a:xfrm>
          <a:noFill/>
        </p:spPr>
        <p:txBody>
          <a:bodyPr/>
          <a:lstStyle/>
          <a:p>
            <a:r>
              <a:rPr lang="en-US" altLang="en-US" sz="5400" dirty="0"/>
              <a:t>Binding Property:</a:t>
            </a:r>
            <a:br>
              <a:rPr lang="en-US" altLang="en-US" sz="4800" dirty="0"/>
            </a:br>
            <a:r>
              <a:rPr lang="en-US" altLang="en-US" sz="4800" dirty="0"/>
              <a:t>getter, setter, and property getter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31640"/>
            <a:ext cx="44386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0" y="1968922"/>
            <a:ext cx="4501348" cy="3585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4B458D-9A49-44B1-8DC8-3045F6767FE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5112568" cy="648072"/>
          </a:xfrm>
          <a:noFill/>
        </p:spPr>
        <p:txBody>
          <a:bodyPr/>
          <a:lstStyle/>
          <a:p>
            <a:r>
              <a:rPr lang="en-US" altLang="en-US" sz="5400" dirty="0"/>
              <a:t>Binding Property</a:t>
            </a:r>
            <a:endParaRPr lang="en-US" altLang="en-US" sz="4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28600" y="1124744"/>
            <a:ext cx="873588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 JavaFX</a:t>
            </a:r>
            <a:r>
              <a:rPr lang="en-US" sz="3600" dirty="0"/>
              <a:t> defines binding properties for primitive types and strings: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797328"/>
              </p:ext>
            </p:extLst>
          </p:nvPr>
        </p:nvGraphicFramePr>
        <p:xfrm>
          <a:off x="1524000" y="2420888"/>
          <a:ext cx="6096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1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Binding Property Type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double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C00000"/>
                          </a:solidFill>
                        </a:rPr>
                        <a:t>DoubleProperty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float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C00000"/>
                          </a:solidFill>
                        </a:rPr>
                        <a:t>FloatProperty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long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C00000"/>
                          </a:solidFill>
                        </a:rPr>
                        <a:t>LongProperty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int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C00000"/>
                          </a:solidFill>
                        </a:rPr>
                        <a:t>IntegerProperty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boolean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C00000"/>
                          </a:solidFill>
                        </a:rPr>
                        <a:t>BooleanProperty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String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C00000"/>
                          </a:solidFill>
                        </a:rPr>
                        <a:t>StringProperty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641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808293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792836"/>
            <a:ext cx="5446886" cy="96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134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884368" y="6400800"/>
            <a:ext cx="936104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E74286-7EE0-41D7-BE5E-AF600376AA7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3400"/>
            <a:ext cx="8206680" cy="1295400"/>
          </a:xfrm>
        </p:spPr>
        <p:txBody>
          <a:bodyPr/>
          <a:lstStyle/>
          <a:p>
            <a:r>
              <a:rPr lang="en-US" altLang="en-US" sz="5400" dirty="0"/>
              <a:t>Common Properties and Methods for </a:t>
            </a:r>
            <a:r>
              <a:rPr lang="en-US" altLang="en-US" sz="5400" dirty="0">
                <a:solidFill>
                  <a:srgbClr val="C00000"/>
                </a:solidFill>
              </a:rPr>
              <a:t>Node</a:t>
            </a:r>
            <a:r>
              <a:rPr lang="en-US" altLang="en-US" sz="5400" dirty="0"/>
              <a:t>s </a:t>
            </a:r>
            <a:endParaRPr lang="en-US" altLang="en-US" sz="5400" dirty="0">
              <a:solidFill>
                <a:schemeClr val="tx1"/>
              </a:solidFill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498" y="1844824"/>
            <a:ext cx="8771128" cy="1800200"/>
          </a:xfrm>
        </p:spPr>
        <p:txBody>
          <a:bodyPr/>
          <a:lstStyle/>
          <a:p>
            <a:r>
              <a:rPr lang="en-US" sz="3600" dirty="0"/>
              <a:t> The abstract </a:t>
            </a:r>
            <a:r>
              <a:rPr lang="en-US" sz="3600" b="1" dirty="0">
                <a:solidFill>
                  <a:srgbClr val="C00000"/>
                </a:solidFill>
              </a:rPr>
              <a:t>Node</a:t>
            </a:r>
            <a:r>
              <a:rPr lang="en-US" sz="3600" b="1" dirty="0"/>
              <a:t> </a:t>
            </a:r>
            <a:r>
              <a:rPr lang="en-US" sz="3600" dirty="0"/>
              <a:t>class defines many properties and methods that are common to all nodes.</a:t>
            </a:r>
            <a:endParaRPr lang="en-US" altLang="en-US" sz="3600" dirty="0"/>
          </a:p>
          <a:p>
            <a:pPr lvl="1"/>
            <a:r>
              <a:rPr lang="en-US" altLang="en-US" sz="3600" b="1" dirty="0">
                <a:solidFill>
                  <a:srgbClr val="C00000"/>
                </a:solidFill>
              </a:rPr>
              <a:t>style</a:t>
            </a:r>
            <a:r>
              <a:rPr lang="en-US" altLang="en-US" sz="3600" dirty="0"/>
              <a:t>: set a </a:t>
            </a:r>
            <a:r>
              <a:rPr lang="en-US" altLang="en-US" sz="3600" b="1" dirty="0"/>
              <a:t>JavaFX CSS </a:t>
            </a:r>
            <a:r>
              <a:rPr lang="en-US" altLang="en-US" sz="3600" dirty="0"/>
              <a:t>style</a:t>
            </a:r>
          </a:p>
          <a:p>
            <a:pPr marL="457200" lvl="1" indent="0">
              <a:buNone/>
            </a:pPr>
            <a:endParaRPr lang="en-US" altLang="en-US" sz="3600" dirty="0"/>
          </a:p>
          <a:p>
            <a:pPr lvl="1"/>
            <a:r>
              <a:rPr lang="en-US" altLang="en-US" sz="3600" b="1" dirty="0">
                <a:solidFill>
                  <a:srgbClr val="C00000"/>
                </a:solidFill>
              </a:rPr>
              <a:t>rotate</a:t>
            </a:r>
            <a:r>
              <a:rPr lang="en-US" altLang="en-US" sz="3600" dirty="0"/>
              <a:t>: Rotate a node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517232"/>
            <a:ext cx="5420880" cy="72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98" y="4221088"/>
            <a:ext cx="8980502" cy="58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903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FE2032-9D64-41E4-A40A-FEC7ADF0AE8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4752528" cy="801960"/>
          </a:xfrm>
        </p:spPr>
        <p:txBody>
          <a:bodyPr/>
          <a:lstStyle/>
          <a:p>
            <a:r>
              <a:rPr lang="en-US" altLang="en-US" sz="5400" dirty="0"/>
              <a:t>The </a:t>
            </a:r>
            <a:r>
              <a:rPr lang="en-US" altLang="en-US" sz="5400" dirty="0">
                <a:solidFill>
                  <a:srgbClr val="C00000"/>
                </a:solidFill>
              </a:rPr>
              <a:t>Color</a:t>
            </a:r>
            <a:r>
              <a:rPr lang="en-US" altLang="en-US" sz="5400" dirty="0"/>
              <a:t> Class</a:t>
            </a:r>
            <a:endParaRPr lang="en-US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1"/>
            <a:ext cx="8856984" cy="4709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5977855"/>
            <a:ext cx="7488832" cy="47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864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6017988-DC3D-47BF-826F-145EF2B074D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 dirty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28600"/>
            <a:ext cx="4534272" cy="762000"/>
          </a:xfrm>
        </p:spPr>
        <p:txBody>
          <a:bodyPr/>
          <a:lstStyle/>
          <a:p>
            <a:r>
              <a:rPr lang="en-US" altLang="en-US" sz="5400" dirty="0"/>
              <a:t>The </a:t>
            </a:r>
            <a:r>
              <a:rPr lang="en-US" altLang="en-US" sz="5400" dirty="0">
                <a:solidFill>
                  <a:srgbClr val="C00000"/>
                </a:solidFill>
              </a:rPr>
              <a:t>Font</a:t>
            </a:r>
            <a:r>
              <a:rPr lang="en-US" altLang="en-US" sz="5400" dirty="0"/>
              <a:t> Class</a:t>
            </a:r>
            <a:endParaRPr lang="en-US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64" y="1268760"/>
            <a:ext cx="8908631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733256"/>
            <a:ext cx="7272808" cy="82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07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88640"/>
            <a:ext cx="8735888" cy="762000"/>
          </a:xfrm>
        </p:spPr>
        <p:txBody>
          <a:bodyPr/>
          <a:lstStyle/>
          <a:p>
            <a:r>
              <a:rPr lang="en-US" altLang="en-US" sz="5400" dirty="0"/>
              <a:t>The </a:t>
            </a:r>
            <a:r>
              <a:rPr lang="en-US" altLang="en-US" sz="5400" dirty="0">
                <a:solidFill>
                  <a:srgbClr val="C00000"/>
                </a:solidFill>
              </a:rPr>
              <a:t>Image</a:t>
            </a:r>
            <a:r>
              <a:rPr lang="en-US" altLang="en-US" sz="5400" dirty="0"/>
              <a:t>, </a:t>
            </a:r>
            <a:r>
              <a:rPr lang="en-US" altLang="en-US" sz="5400" dirty="0" err="1">
                <a:solidFill>
                  <a:srgbClr val="C00000"/>
                </a:solidFill>
              </a:rPr>
              <a:t>ImageView</a:t>
            </a:r>
            <a:r>
              <a:rPr lang="en-US" altLang="en-US" sz="5400" dirty="0">
                <a:solidFill>
                  <a:srgbClr val="C00000"/>
                </a:solidFill>
              </a:rPr>
              <a:t> </a:t>
            </a:r>
            <a:r>
              <a:rPr lang="en-US" altLang="en-US" sz="5400" dirty="0"/>
              <a:t>Class</a:t>
            </a:r>
            <a:endParaRPr lang="en-US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9096208" cy="2355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645023"/>
            <a:ext cx="9096208" cy="303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68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605048-FE7A-4E01-81FB-178CF1A5B2A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3987552" cy="680120"/>
          </a:xfrm>
          <a:noFill/>
        </p:spPr>
        <p:txBody>
          <a:bodyPr/>
          <a:lstStyle/>
          <a:p>
            <a:r>
              <a:rPr lang="en-US" altLang="en-US" sz="5400" dirty="0"/>
              <a:t>Motivations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24744"/>
            <a:ext cx="8591872" cy="4746848"/>
          </a:xfrm>
          <a:noFill/>
        </p:spPr>
        <p:txBody>
          <a:bodyPr/>
          <a:lstStyle/>
          <a:p>
            <a:r>
              <a:rPr lang="en-US" altLang="en-US" dirty="0"/>
              <a:t> </a:t>
            </a:r>
            <a:r>
              <a:rPr lang="en-US" altLang="en-US" b="1" dirty="0"/>
              <a:t>JavaFX</a:t>
            </a:r>
            <a:r>
              <a:rPr lang="en-US" altLang="en-US" dirty="0"/>
              <a:t> is a new framework for developing Java graphical user interface (</a:t>
            </a:r>
            <a:r>
              <a:rPr lang="en-US" altLang="en-US" b="1" dirty="0"/>
              <a:t>GUI)</a:t>
            </a:r>
            <a:r>
              <a:rPr lang="en-US" altLang="en-US" dirty="0"/>
              <a:t> programs. </a:t>
            </a:r>
          </a:p>
          <a:p>
            <a:r>
              <a:rPr lang="en-US" altLang="en-US" dirty="0"/>
              <a:t> The </a:t>
            </a:r>
            <a:r>
              <a:rPr lang="en-US" altLang="en-US" b="1" dirty="0"/>
              <a:t>JavaFX</a:t>
            </a:r>
            <a:r>
              <a:rPr lang="en-US" altLang="en-US" dirty="0"/>
              <a:t> </a:t>
            </a:r>
            <a:r>
              <a:rPr lang="en-US" altLang="en-US" b="1" dirty="0"/>
              <a:t>API</a:t>
            </a:r>
            <a:r>
              <a:rPr lang="en-US" altLang="en-US" dirty="0"/>
              <a:t> is an </a:t>
            </a:r>
            <a:r>
              <a:rPr lang="en-US" altLang="en-US" b="1" dirty="0"/>
              <a:t>excellent</a:t>
            </a:r>
            <a:r>
              <a:rPr lang="en-US" altLang="en-US" dirty="0"/>
              <a:t> example of how the </a:t>
            </a:r>
            <a:r>
              <a:rPr lang="en-US" altLang="en-US" b="1" dirty="0"/>
              <a:t>OO</a:t>
            </a:r>
            <a:r>
              <a:rPr lang="en-US" altLang="en-US" dirty="0"/>
              <a:t> principle is applied. </a:t>
            </a:r>
          </a:p>
          <a:p>
            <a:r>
              <a:rPr lang="en-US" altLang="en-US" dirty="0"/>
              <a:t> This chapter serves two purposes: </a:t>
            </a:r>
          </a:p>
          <a:p>
            <a:pPr lvl="1"/>
            <a:r>
              <a:rPr lang="en-US" altLang="en-US" dirty="0"/>
              <a:t>First, it presents the basics of </a:t>
            </a:r>
            <a:r>
              <a:rPr lang="en-US" altLang="en-US" b="1" dirty="0"/>
              <a:t>JavaFX</a:t>
            </a:r>
            <a:r>
              <a:rPr lang="en-US" altLang="en-US" dirty="0"/>
              <a:t> programming. </a:t>
            </a:r>
          </a:p>
          <a:p>
            <a:pPr lvl="1"/>
            <a:r>
              <a:rPr lang="en-US" altLang="en-US" dirty="0"/>
              <a:t>Second, it uses </a:t>
            </a:r>
            <a:r>
              <a:rPr lang="en-US" altLang="en-US" b="1" dirty="0"/>
              <a:t>JavaFX</a:t>
            </a:r>
            <a:r>
              <a:rPr lang="en-US" altLang="en-US" dirty="0"/>
              <a:t> to demonstrate </a:t>
            </a:r>
            <a:r>
              <a:rPr lang="en-US" altLang="en-US" b="1" dirty="0"/>
              <a:t>OOP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 Specifically, this chapter introduces the framework of </a:t>
            </a:r>
            <a:r>
              <a:rPr lang="en-US" altLang="en-US" b="1" dirty="0"/>
              <a:t>JavaFX</a:t>
            </a:r>
            <a:r>
              <a:rPr lang="en-US" altLang="en-US" dirty="0"/>
              <a:t> and discusses </a:t>
            </a:r>
            <a:r>
              <a:rPr lang="en-US" altLang="en-US" b="1" dirty="0"/>
              <a:t>JavaFX</a:t>
            </a:r>
            <a:r>
              <a:rPr lang="en-US" altLang="en-US" dirty="0"/>
              <a:t> </a:t>
            </a:r>
            <a:r>
              <a:rPr lang="en-US" altLang="en-US" b="1" dirty="0"/>
              <a:t>GUI</a:t>
            </a:r>
            <a:r>
              <a:rPr lang="en-US" altLang="en-US" dirty="0"/>
              <a:t> components and their relationships. </a:t>
            </a:r>
          </a:p>
        </p:txBody>
      </p:sp>
    </p:spTree>
    <p:extLst>
      <p:ext uri="{BB962C8B-B14F-4D97-AF65-F5344CB8AC3E}">
        <p14:creationId xmlns:p14="http://schemas.microsoft.com/office/powerpoint/2010/main" val="256678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8A6148-B154-4F14-8128-16925F73E25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18728"/>
            <a:ext cx="4248472" cy="762000"/>
          </a:xfrm>
          <a:noFill/>
        </p:spPr>
        <p:txBody>
          <a:bodyPr/>
          <a:lstStyle/>
          <a:p>
            <a:r>
              <a:rPr lang="en-US" altLang="en-US" sz="5400" dirty="0"/>
              <a:t>Layout Panes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24744"/>
            <a:ext cx="8610600" cy="990600"/>
          </a:xfrm>
          <a:noFill/>
        </p:spPr>
        <p:txBody>
          <a:bodyPr/>
          <a:lstStyle/>
          <a:p>
            <a:r>
              <a:rPr lang="en-US" altLang="en-US" dirty="0"/>
              <a:t> </a:t>
            </a:r>
            <a:r>
              <a:rPr lang="en-US" altLang="en-US" sz="3600" b="1" dirty="0"/>
              <a:t>JavaFX</a:t>
            </a:r>
            <a:r>
              <a:rPr lang="en-US" altLang="en-US" sz="3600" dirty="0"/>
              <a:t> </a:t>
            </a:r>
            <a:r>
              <a:rPr lang="en-US" altLang="en-US" dirty="0"/>
              <a:t>provides many types of panes for organizing nodes in a container.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276872"/>
            <a:ext cx="901492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27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DEDE38-DF3B-4270-A9AA-658FF531787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00608" y="218728"/>
            <a:ext cx="3767336" cy="762000"/>
          </a:xfrm>
        </p:spPr>
        <p:txBody>
          <a:bodyPr/>
          <a:lstStyle/>
          <a:p>
            <a:r>
              <a:rPr lang="en-US" altLang="en-US" sz="5400" dirty="0" err="1">
                <a:solidFill>
                  <a:srgbClr val="C00000"/>
                </a:solidFill>
              </a:rPr>
              <a:t>FlowPane</a:t>
            </a:r>
            <a:endParaRPr lang="en-US" altLang="en-US" sz="54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3" y="1165225"/>
            <a:ext cx="89535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99" y="5085294"/>
            <a:ext cx="3507915" cy="129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085181"/>
            <a:ext cx="3828979" cy="129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1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FE88B3-1AE9-4A8E-A59F-8E268F40843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2975248" cy="762000"/>
          </a:xfrm>
        </p:spPr>
        <p:txBody>
          <a:bodyPr/>
          <a:lstStyle/>
          <a:p>
            <a:r>
              <a:rPr lang="en-US" altLang="en-US" sz="5400" dirty="0" err="1">
                <a:solidFill>
                  <a:srgbClr val="C00000"/>
                </a:solidFill>
              </a:rPr>
              <a:t>GridPane</a:t>
            </a:r>
            <a:endParaRPr lang="en-US" altLang="en-US" sz="54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153078"/>
            <a:ext cx="8424936" cy="566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635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0FE724-B256-4814-AC06-18CF6E8B73A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320204" y="218728"/>
            <a:ext cx="3891756" cy="762000"/>
          </a:xfrm>
        </p:spPr>
        <p:txBody>
          <a:bodyPr/>
          <a:lstStyle/>
          <a:p>
            <a:r>
              <a:rPr lang="en-US" altLang="en-US" sz="5400" dirty="0" err="1">
                <a:solidFill>
                  <a:srgbClr val="C00000"/>
                </a:solidFill>
              </a:rPr>
              <a:t>BorderPane</a:t>
            </a:r>
            <a:endParaRPr lang="en-US" altLang="en-US" sz="54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74762"/>
            <a:ext cx="8851747" cy="301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437111"/>
            <a:ext cx="3790431" cy="234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25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A7491C-432F-4D5E-958C-C2B1F36040E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311966" y="188640"/>
            <a:ext cx="3827986" cy="762000"/>
          </a:xfrm>
        </p:spPr>
        <p:txBody>
          <a:bodyPr/>
          <a:lstStyle/>
          <a:p>
            <a:r>
              <a:rPr lang="en-US" altLang="en-US" sz="5400" dirty="0" err="1">
                <a:solidFill>
                  <a:srgbClr val="C00000"/>
                </a:solidFill>
              </a:rPr>
              <a:t>Hbox</a:t>
            </a:r>
            <a:r>
              <a:rPr lang="en-US" altLang="en-US" sz="5400" dirty="0">
                <a:solidFill>
                  <a:srgbClr val="C00000"/>
                </a:solidFill>
              </a:rPr>
              <a:t> , </a:t>
            </a:r>
            <a:r>
              <a:rPr lang="en-US" altLang="en-US" sz="5400" dirty="0" err="1">
                <a:solidFill>
                  <a:srgbClr val="C00000"/>
                </a:solidFill>
              </a:rPr>
              <a:t>VBox</a:t>
            </a:r>
            <a:endParaRPr lang="en-US" altLang="en-US" sz="54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4905"/>
            <a:ext cx="8964488" cy="233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59936"/>
            <a:ext cx="8964488" cy="233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38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68" y="1268760"/>
            <a:ext cx="7553653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457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619500" y="6356176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467B81-9232-4B9D-B6A0-4761695C29C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 dirty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372616" y="152400"/>
            <a:ext cx="2543200" cy="762000"/>
          </a:xfrm>
        </p:spPr>
        <p:txBody>
          <a:bodyPr/>
          <a:lstStyle/>
          <a:p>
            <a:r>
              <a:rPr lang="en-US" altLang="en-US" sz="5400" dirty="0"/>
              <a:t>Shapes</a:t>
            </a:r>
            <a:endParaRPr lang="en-US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96" name="Rectangle 3"/>
          <p:cNvSpPr txBox="1">
            <a:spLocks noChangeArrowheads="1"/>
          </p:cNvSpPr>
          <p:nvPr/>
        </p:nvSpPr>
        <p:spPr bwMode="auto">
          <a:xfrm>
            <a:off x="-1690" y="2400300"/>
            <a:ext cx="6013850" cy="383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altLang="en-US" sz="4000" b="1" dirty="0">
                <a:latin typeface="+mn-lt"/>
              </a:rPr>
              <a:t>JavaFX</a:t>
            </a:r>
            <a:r>
              <a:rPr lang="en-US" altLang="en-US" sz="4000" dirty="0">
                <a:latin typeface="+mn-lt"/>
              </a:rPr>
              <a:t> provides many shape classes for drawing texts, lines, circles, rectangles, ellipses, arcs, polygons, and polylines.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365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F55165-0049-4E08-9A3C-DE004E08BEF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1535088" cy="762000"/>
          </a:xfrm>
        </p:spPr>
        <p:txBody>
          <a:bodyPr/>
          <a:lstStyle/>
          <a:p>
            <a:r>
              <a:rPr lang="en-US" altLang="en-US" sz="5400" dirty="0">
                <a:solidFill>
                  <a:srgbClr val="C00000"/>
                </a:solidFill>
              </a:rPr>
              <a:t>Text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357313"/>
            <a:ext cx="90297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613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5EF435-BC97-4450-95CD-F4B249E3618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2779712" cy="762000"/>
          </a:xfrm>
        </p:spPr>
        <p:txBody>
          <a:bodyPr/>
          <a:lstStyle/>
          <a:p>
            <a:r>
              <a:rPr lang="en-US" altLang="en-US" sz="5400" dirty="0">
                <a:solidFill>
                  <a:srgbClr val="C00000"/>
                </a:solidFill>
              </a:rPr>
              <a:t>Line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7676" name="Picture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7" y="4574371"/>
            <a:ext cx="5880249" cy="223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0462"/>
            <a:ext cx="9036496" cy="336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035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55699"/>
            <a:ext cx="8928992" cy="385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D2E610-7EBF-4550-AB62-03AAD565C6D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3551312" cy="762000"/>
          </a:xfrm>
        </p:spPr>
        <p:txBody>
          <a:bodyPr/>
          <a:lstStyle/>
          <a:p>
            <a:r>
              <a:rPr lang="en-US" altLang="en-US" sz="5400" dirty="0">
                <a:solidFill>
                  <a:srgbClr val="C00000"/>
                </a:solidFill>
              </a:rPr>
              <a:t>Rectangle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712993"/>
            <a:ext cx="2808312" cy="214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228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698E2E-9948-4965-B247-6377CAF07F9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00608" y="218728"/>
            <a:ext cx="6359624" cy="762000"/>
          </a:xfrm>
        </p:spPr>
        <p:txBody>
          <a:bodyPr/>
          <a:lstStyle/>
          <a:p>
            <a:r>
              <a:rPr lang="en-US" altLang="en-US" sz="5400" dirty="0">
                <a:solidFill>
                  <a:srgbClr val="C00000"/>
                </a:solidFill>
              </a:rPr>
              <a:t>Circle, Ellipse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3" y="1155700"/>
            <a:ext cx="83343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8" y="3826718"/>
            <a:ext cx="81153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84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0E4516-2738-40AE-B79E-ED3AC4A942F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7772400" cy="762000"/>
          </a:xfrm>
          <a:noFill/>
        </p:spPr>
        <p:txBody>
          <a:bodyPr/>
          <a:lstStyle/>
          <a:p>
            <a:r>
              <a:rPr lang="en-US" altLang="en-US" sz="5400" dirty="0">
                <a:solidFill>
                  <a:srgbClr val="C00000"/>
                </a:solidFill>
              </a:rPr>
              <a:t>JavaFX</a:t>
            </a:r>
            <a:r>
              <a:rPr lang="en-US" altLang="en-US" sz="5400" dirty="0"/>
              <a:t> vs </a:t>
            </a:r>
            <a:r>
              <a:rPr lang="en-US" altLang="en-US" sz="5400" dirty="0">
                <a:solidFill>
                  <a:srgbClr val="C00000"/>
                </a:solidFill>
              </a:rPr>
              <a:t>Swing </a:t>
            </a:r>
            <a:r>
              <a:rPr lang="en-US" altLang="en-US" sz="5400" dirty="0"/>
              <a:t>and </a:t>
            </a:r>
            <a:r>
              <a:rPr lang="en-US" altLang="en-US" sz="5400" dirty="0">
                <a:solidFill>
                  <a:srgbClr val="C00000"/>
                </a:solidFill>
              </a:rPr>
              <a:t>AWT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24744"/>
            <a:ext cx="8807896" cy="5276056"/>
          </a:xfrm>
          <a:noFill/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sz="2800" dirty="0"/>
              <a:t> When Java was introduced, the </a:t>
            </a:r>
            <a:r>
              <a:rPr lang="en-US" altLang="en-US" sz="2800" b="1" dirty="0"/>
              <a:t>GUI</a:t>
            </a:r>
            <a:r>
              <a:rPr lang="en-US" altLang="en-US" sz="2800" dirty="0"/>
              <a:t> classes were bundled in a library known as the </a:t>
            </a:r>
            <a:r>
              <a:rPr lang="en-US" altLang="en-US" sz="2800" b="1" i="1" dirty="0"/>
              <a:t>Abstract Windows Toolkit</a:t>
            </a:r>
            <a:r>
              <a:rPr lang="en-US" altLang="en-US" sz="2800" b="1" dirty="0"/>
              <a:t> </a:t>
            </a:r>
            <a:r>
              <a:rPr lang="en-US" altLang="en-US" sz="2800" i="1" dirty="0"/>
              <a:t>(</a:t>
            </a:r>
            <a:r>
              <a:rPr lang="en-US" altLang="en-US" sz="2800" b="1" i="1" dirty="0"/>
              <a:t>AWT</a:t>
            </a:r>
            <a:r>
              <a:rPr lang="en-US" altLang="en-US" sz="2800" i="1" dirty="0"/>
              <a:t>)</a:t>
            </a:r>
            <a:r>
              <a:rPr lang="en-US" altLang="en-US" sz="2800" dirty="0"/>
              <a:t>. 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b="1" dirty="0"/>
              <a:t>AWT</a:t>
            </a:r>
            <a:r>
              <a:rPr lang="en-US" altLang="en-US" dirty="0"/>
              <a:t> is fine for developing simple graphical user interfaces, but not for developing comprehensive </a:t>
            </a:r>
            <a:r>
              <a:rPr lang="en-US" altLang="en-US" b="1" dirty="0"/>
              <a:t>GUI</a:t>
            </a:r>
            <a:r>
              <a:rPr lang="en-US" altLang="en-US" dirty="0"/>
              <a:t>. 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dirty="0"/>
              <a:t>In addition, </a:t>
            </a:r>
            <a:r>
              <a:rPr lang="en-US" altLang="en-US" b="1" dirty="0"/>
              <a:t>AWT</a:t>
            </a:r>
            <a:r>
              <a:rPr lang="en-US" altLang="en-US" dirty="0"/>
              <a:t> is prone to platform-specific bugs.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sz="2800" dirty="0"/>
              <a:t> The </a:t>
            </a:r>
            <a:r>
              <a:rPr lang="en-US" altLang="en-US" sz="2800" b="1" dirty="0"/>
              <a:t>AWT</a:t>
            </a:r>
            <a:r>
              <a:rPr lang="en-US" altLang="en-US" sz="2800" dirty="0"/>
              <a:t> components were replaced by a more robust, versatile, and flexible library known as </a:t>
            </a:r>
            <a:r>
              <a:rPr lang="en-US" altLang="en-US" sz="2800" b="1" i="1" dirty="0"/>
              <a:t>Swing</a:t>
            </a:r>
            <a:r>
              <a:rPr lang="en-US" altLang="en-US" sz="2800" dirty="0"/>
              <a:t>.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b="1" dirty="0"/>
              <a:t>Swing</a:t>
            </a:r>
            <a:r>
              <a:rPr lang="en-US" altLang="en-US" dirty="0"/>
              <a:t> components depend less on the target platform and use less of the native </a:t>
            </a:r>
            <a:r>
              <a:rPr lang="en-US" altLang="en-US" b="1" dirty="0"/>
              <a:t>GUI</a:t>
            </a:r>
            <a:r>
              <a:rPr lang="en-US" altLang="en-US" dirty="0"/>
              <a:t> resource.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sz="2800" dirty="0"/>
              <a:t>With the release of Java 8, </a:t>
            </a:r>
            <a:r>
              <a:rPr lang="en-US" altLang="en-US" sz="2800" b="1" dirty="0"/>
              <a:t>Swing</a:t>
            </a:r>
            <a:r>
              <a:rPr lang="en-US" altLang="en-US" sz="2800" dirty="0"/>
              <a:t> is replaced by a completely new </a:t>
            </a:r>
            <a:r>
              <a:rPr lang="en-US" altLang="en-US" sz="2800" b="1" dirty="0"/>
              <a:t>GUI</a:t>
            </a:r>
            <a:r>
              <a:rPr lang="en-US" altLang="en-US" sz="2800" dirty="0"/>
              <a:t> platform known as </a:t>
            </a:r>
            <a:r>
              <a:rPr lang="en-US" altLang="en-US" b="1" i="1" dirty="0"/>
              <a:t>JavaFX</a:t>
            </a:r>
            <a:r>
              <a:rPr lang="en-US" altLang="en-US" sz="2800" dirty="0"/>
              <a:t>. </a:t>
            </a:r>
            <a:endParaRPr lang="en-US" altLang="en-US" sz="2800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82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14C37F-CD52-4A8F-9177-9C53A6B9574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00608" y="218728"/>
            <a:ext cx="2615208" cy="762000"/>
          </a:xfrm>
        </p:spPr>
        <p:txBody>
          <a:bodyPr/>
          <a:lstStyle/>
          <a:p>
            <a:r>
              <a:rPr lang="en-US" altLang="en-US" sz="5400" dirty="0">
                <a:solidFill>
                  <a:srgbClr val="C00000"/>
                </a:solidFill>
              </a:rPr>
              <a:t>Ellipse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0" y="10890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3147" name="Picture 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21059"/>
            <a:ext cx="7920378" cy="462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582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96752"/>
            <a:ext cx="8380040" cy="396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673E0E-4A50-41A2-9D2E-1A6A785519A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300608" y="290736"/>
            <a:ext cx="1463080" cy="689992"/>
          </a:xfrm>
        </p:spPr>
        <p:txBody>
          <a:bodyPr/>
          <a:lstStyle/>
          <a:p>
            <a:r>
              <a:rPr lang="en-US" altLang="en-US" sz="5400" dirty="0">
                <a:solidFill>
                  <a:srgbClr val="C00000"/>
                </a:solidFill>
              </a:rPr>
              <a:t>Arc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0" y="10890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152400" y="12414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653135"/>
            <a:ext cx="4032448" cy="216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376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45C52E-4046-4FC7-B1E7-324CE29CB2D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300608" y="218728"/>
            <a:ext cx="6359624" cy="762000"/>
          </a:xfrm>
        </p:spPr>
        <p:txBody>
          <a:bodyPr/>
          <a:lstStyle/>
          <a:p>
            <a:r>
              <a:rPr lang="en-US" altLang="en-US" sz="5400" dirty="0">
                <a:solidFill>
                  <a:srgbClr val="C00000"/>
                </a:solidFill>
              </a:rPr>
              <a:t>Polygon</a:t>
            </a:r>
            <a:r>
              <a:rPr lang="en-US" altLang="en-US" sz="5400" dirty="0"/>
              <a:t> and </a:t>
            </a:r>
            <a:r>
              <a:rPr lang="en-US" altLang="en-US" sz="5400" dirty="0">
                <a:solidFill>
                  <a:srgbClr val="C00000"/>
                </a:solidFill>
              </a:rPr>
              <a:t>Polyline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0" y="10890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152400" y="12414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581128"/>
            <a:ext cx="805917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08" y="1254579"/>
            <a:ext cx="3987552" cy="315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22375"/>
            <a:ext cx="3885843" cy="319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233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A290B3-D690-4AB6-837D-622B6D519B8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00608" y="218728"/>
            <a:ext cx="8663880" cy="762000"/>
          </a:xfrm>
        </p:spPr>
        <p:txBody>
          <a:bodyPr/>
          <a:lstStyle/>
          <a:p>
            <a:r>
              <a:rPr lang="en-US" altLang="en-US" sz="4800" dirty="0"/>
              <a:t>Case Study: The </a:t>
            </a:r>
            <a:r>
              <a:rPr lang="en-US" altLang="en-US" sz="4800" dirty="0" err="1">
                <a:solidFill>
                  <a:srgbClr val="C00000"/>
                </a:solidFill>
              </a:rPr>
              <a:t>ClockPane</a:t>
            </a:r>
            <a:r>
              <a:rPr lang="en-US" altLang="en-US" sz="4800" dirty="0">
                <a:solidFill>
                  <a:srgbClr val="C00000"/>
                </a:solidFill>
              </a:rPr>
              <a:t> </a:t>
            </a:r>
            <a:r>
              <a:rPr lang="en-US" altLang="en-US" sz="4800" dirty="0"/>
              <a:t>Class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1872"/>
            <a:ext cx="8850605" cy="446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8600" y="1124744"/>
            <a:ext cx="8610600" cy="517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+mn-lt"/>
              </a:rPr>
              <a:t>This case study develops a class that displays a clock on a pane.</a:t>
            </a:r>
          </a:p>
        </p:txBody>
      </p:sp>
    </p:spTree>
    <p:extLst>
      <p:ext uri="{BB962C8B-B14F-4D97-AF65-F5344CB8AC3E}">
        <p14:creationId xmlns:p14="http://schemas.microsoft.com/office/powerpoint/2010/main" val="2004051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876256" y="6588715"/>
            <a:ext cx="1581944" cy="267698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E53DE9-6487-4CBF-AF9D-A8BB76E2432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 dirty="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277688" y="218728"/>
            <a:ext cx="8686800" cy="762000"/>
          </a:xfrm>
        </p:spPr>
        <p:txBody>
          <a:bodyPr/>
          <a:lstStyle/>
          <a:p>
            <a:r>
              <a:rPr lang="en-US" altLang="en-US" sz="4800" b="1" dirty="0"/>
              <a:t>Case Study: The </a:t>
            </a:r>
            <a:r>
              <a:rPr lang="en-US" altLang="en-US" sz="4800" dirty="0" err="1">
                <a:solidFill>
                  <a:srgbClr val="C00000"/>
                </a:solidFill>
              </a:rPr>
              <a:t>ClockPane</a:t>
            </a:r>
            <a:r>
              <a:rPr lang="en-US" altLang="en-US" sz="4800" b="1" dirty="0">
                <a:solidFill>
                  <a:srgbClr val="C00000"/>
                </a:solidFill>
              </a:rPr>
              <a:t> </a:t>
            </a:r>
            <a:r>
              <a:rPr lang="en-US" altLang="en-US" sz="4800" b="1" dirty="0"/>
              <a:t>Class</a:t>
            </a:r>
            <a:endParaRPr lang="en-US" altLang="en-US" sz="4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30321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26892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3717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17748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201638"/>
            <a:ext cx="89058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3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DAD385-BD0B-4D28-9A1B-F03DFC2EE12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648"/>
            <a:ext cx="8134672" cy="648072"/>
          </a:xfrm>
          <a:noFill/>
        </p:spPr>
        <p:txBody>
          <a:bodyPr/>
          <a:lstStyle/>
          <a:p>
            <a:r>
              <a:rPr lang="en-US" altLang="en-US" sz="5400" dirty="0"/>
              <a:t>Basic Structure of JavaFX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458200" cy="2205608"/>
          </a:xfrm>
          <a:noFill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en-US" dirty="0"/>
              <a:t> Application</a:t>
            </a:r>
          </a:p>
          <a:p>
            <a:pPr>
              <a:spcAft>
                <a:spcPts val="1200"/>
              </a:spcAft>
            </a:pPr>
            <a:r>
              <a:rPr lang="en-US" altLang="en-US" dirty="0"/>
              <a:t> Override the </a:t>
            </a:r>
            <a:r>
              <a:rPr lang="en-US" altLang="en-US" dirty="0">
                <a:solidFill>
                  <a:srgbClr val="C00000"/>
                </a:solidFill>
              </a:rPr>
              <a:t>start (</a:t>
            </a:r>
            <a:r>
              <a:rPr lang="en-US" altLang="en-US" b="1" dirty="0">
                <a:solidFill>
                  <a:srgbClr val="C00000"/>
                </a:solidFill>
              </a:rPr>
              <a:t>Stage</a:t>
            </a:r>
            <a:r>
              <a:rPr lang="en-US" altLang="en-US" dirty="0">
                <a:solidFill>
                  <a:srgbClr val="C00000"/>
                </a:solidFill>
              </a:rPr>
              <a:t>) </a:t>
            </a:r>
            <a:r>
              <a:rPr lang="en-US" altLang="en-US" dirty="0"/>
              <a:t>method</a:t>
            </a:r>
          </a:p>
          <a:p>
            <a:pPr>
              <a:spcAft>
                <a:spcPts val="1200"/>
              </a:spcAft>
            </a:pPr>
            <a:r>
              <a:rPr lang="en-US" altLang="en-US" dirty="0"/>
              <a:t> </a:t>
            </a:r>
            <a:r>
              <a:rPr lang="en-US" altLang="en-US" b="1" dirty="0"/>
              <a:t>Stage</a:t>
            </a:r>
            <a:r>
              <a:rPr lang="en-US" altLang="en-US" dirty="0"/>
              <a:t>, </a:t>
            </a:r>
            <a:r>
              <a:rPr lang="en-US" altLang="en-US" b="1" dirty="0"/>
              <a:t>Scene</a:t>
            </a:r>
            <a:r>
              <a:rPr lang="en-US" altLang="en-US" dirty="0"/>
              <a:t>, and </a:t>
            </a:r>
            <a:r>
              <a:rPr lang="en-US" altLang="en-US" b="1" dirty="0"/>
              <a:t>Nodes</a:t>
            </a:r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01008"/>
            <a:ext cx="4320480" cy="3110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79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496944" cy="664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44" y="4371030"/>
            <a:ext cx="2664296" cy="241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51276" y="1340768"/>
            <a:ext cx="233496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Extend Application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653956" y="2070244"/>
            <a:ext cx="187848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Override start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60232" y="2439576"/>
            <a:ext cx="187220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Create a button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2843644"/>
            <a:ext cx="1872208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Create a scene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74532" y="3717032"/>
            <a:ext cx="154188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Set a scene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07704" y="4077072"/>
            <a:ext cx="1728192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Display stage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43808" y="6381029"/>
            <a:ext cx="233496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Launch application</a:t>
            </a:r>
          </a:p>
        </p:txBody>
      </p:sp>
    </p:spTree>
    <p:extLst>
      <p:ext uri="{BB962C8B-B14F-4D97-AF65-F5344CB8AC3E}">
        <p14:creationId xmlns:p14="http://schemas.microsoft.com/office/powerpoint/2010/main" val="221280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gfx9.com/images/contents/h/d/hd-festival-stage-pictures-download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25" y="0"/>
            <a:ext cx="91798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javafxapps.in/tutorials/javafx_stage_scene/Pictur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200800" cy="54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70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568952" cy="672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7617668" cy="677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235" y="260648"/>
            <a:ext cx="2939541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9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99213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7D9E5E-601E-453A-B0E7-6492BC5C0E3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28600"/>
            <a:ext cx="8712968" cy="726232"/>
          </a:xfrm>
          <a:noFill/>
        </p:spPr>
        <p:txBody>
          <a:bodyPr/>
          <a:lstStyle/>
          <a:p>
            <a:r>
              <a:rPr lang="en-US" altLang="en-US" sz="4800" dirty="0"/>
              <a:t>Panes, UI Controls, and Shapes</a:t>
            </a:r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3369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52400" y="348932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80" y="1155794"/>
            <a:ext cx="6480720" cy="568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0801"/>
            <a:ext cx="2511279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23782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e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Templet</Template>
  <TotalTime>1524</TotalTime>
  <Words>539</Words>
  <Application>Microsoft Office PowerPoint</Application>
  <PresentationFormat>On-screen Show (4:3)</PresentationFormat>
  <Paragraphs>111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Courier New</vt:lpstr>
      <vt:lpstr>Times New Roman</vt:lpstr>
      <vt:lpstr>Wingdings</vt:lpstr>
      <vt:lpstr>Templet</vt:lpstr>
      <vt:lpstr>JavaFX Basics</vt:lpstr>
      <vt:lpstr>Motivations</vt:lpstr>
      <vt:lpstr>JavaFX vs Swing and AWT</vt:lpstr>
      <vt:lpstr>Basic Structure of JavaFX</vt:lpstr>
      <vt:lpstr>PowerPoint Presentation</vt:lpstr>
      <vt:lpstr>PowerPoint Presentation</vt:lpstr>
      <vt:lpstr>PowerPoint Presentation</vt:lpstr>
      <vt:lpstr>PowerPoint Presentation</vt:lpstr>
      <vt:lpstr>Panes, UI Controls, and Shapes</vt:lpstr>
      <vt:lpstr>Display a Shape</vt:lpstr>
      <vt:lpstr>Binding Properties</vt:lpstr>
      <vt:lpstr>Binding Properties</vt:lpstr>
      <vt:lpstr>Binding Property: getter, setter, and property getter</vt:lpstr>
      <vt:lpstr>Binding Property</vt:lpstr>
      <vt:lpstr>PowerPoint Presentation</vt:lpstr>
      <vt:lpstr>Common Properties and Methods for Nodes </vt:lpstr>
      <vt:lpstr>The Color Class</vt:lpstr>
      <vt:lpstr>The Font Class</vt:lpstr>
      <vt:lpstr>The Image, ImageView Class</vt:lpstr>
      <vt:lpstr>Layout Panes</vt:lpstr>
      <vt:lpstr>FlowPane</vt:lpstr>
      <vt:lpstr>GridPane</vt:lpstr>
      <vt:lpstr>BorderPane</vt:lpstr>
      <vt:lpstr>Hbox , VBox</vt:lpstr>
      <vt:lpstr>Shapes</vt:lpstr>
      <vt:lpstr>Text</vt:lpstr>
      <vt:lpstr>Line</vt:lpstr>
      <vt:lpstr>Rectangle</vt:lpstr>
      <vt:lpstr>Circle, Ellipse</vt:lpstr>
      <vt:lpstr>Ellipse</vt:lpstr>
      <vt:lpstr>Arc</vt:lpstr>
      <vt:lpstr>Polygon and Polyline</vt:lpstr>
      <vt:lpstr>Case Study: The ClockPane Class</vt:lpstr>
      <vt:lpstr>Case Study: The ClockPane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Mamoun Nawahdah</dc:creator>
  <cp:lastModifiedBy>Windows User</cp:lastModifiedBy>
  <cp:revision>229</cp:revision>
  <cp:lastPrinted>2015-12-16T08:39:16Z</cp:lastPrinted>
  <dcterms:created xsi:type="dcterms:W3CDTF">2013-12-30T19:55:41Z</dcterms:created>
  <dcterms:modified xsi:type="dcterms:W3CDTF">2017-08-31T00:05:22Z</dcterms:modified>
</cp:coreProperties>
</file>